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7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EAD16-7635-4041-AD0B-8CB6529C220B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FD9FAC-2784-8B4E-A15B-744CA9921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588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BC4CB2-27B3-4349-B519-9BFA819F170C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2D4D90-EA50-EA41-B6C1-345C7A2B9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570271" y="1458558"/>
            <a:ext cx="10875792" cy="2926531"/>
            <a:chOff x="570271" y="1458558"/>
            <a:chExt cx="10875792" cy="29265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68630" y="1777342"/>
              <a:ext cx="3088854" cy="2315979"/>
            </a:xfrm>
            <a:prstGeom prst="rect">
              <a:avLst/>
            </a:prstGeom>
          </p:spPr>
        </p:pic>
        <p:sp>
          <p:nvSpPr>
            <p:cNvPr id="49" name="TextBox 48"/>
            <p:cNvSpPr txBox="1"/>
            <p:nvPr/>
          </p:nvSpPr>
          <p:spPr>
            <a:xfrm>
              <a:off x="1609187" y="3957284"/>
              <a:ext cx="356298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Percentage of Production Greater than y-value (%)</a:t>
              </a:r>
              <a:endParaRPr lang="en-US" sz="12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 rot="16200000">
              <a:off x="707346" y="2594688"/>
              <a:ext cx="2549069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/>
                <a:t>Production (MWh/H)</a:t>
              </a:r>
              <a:endParaRPr lang="en-US" sz="14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5461" y="1753849"/>
              <a:ext cx="3113549" cy="2461269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7559045" y="4015757"/>
              <a:ext cx="299803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Production at </a:t>
              </a:r>
              <a:r>
                <a:rPr lang="en-US" b="1" smtClean="0"/>
                <a:t>time (t)</a:t>
              </a:r>
              <a:endParaRPr lang="en-US" b="1" dirty="0"/>
            </a:p>
          </p:txBody>
        </p:sp>
        <p:sp>
          <p:nvSpPr>
            <p:cNvPr id="47" name="TextBox 46"/>
            <p:cNvSpPr txBox="1"/>
            <p:nvPr/>
          </p:nvSpPr>
          <p:spPr>
            <a:xfrm rot="16200000">
              <a:off x="5994262" y="2563816"/>
              <a:ext cx="254906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b="1" smtClean="0"/>
                <a:t>Production at time (t+1)</a:t>
              </a:r>
              <a:endParaRPr lang="en-US" sz="1600" b="1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2264674" y="2287007"/>
              <a:ext cx="254833" cy="0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519507" y="2301997"/>
              <a:ext cx="0" cy="1543987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2264674" y="3653611"/>
              <a:ext cx="2385935" cy="0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4650609" y="3668601"/>
              <a:ext cx="0" cy="177383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570271" y="2733359"/>
                  <a:ext cx="915148" cy="3782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̅"/>
                                <m:ctrlPr>
                                  <a:rPr lang="en-US" i="1" dirty="0" smtClean="0">
                                    <a:solidFill>
                                      <a:srgbClr val="0070C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dirty="0" smtClean="0">
                                    <a:solidFill>
                                      <a:srgbClr val="0070C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  <m:t>𝐶</m:t>
                                </m:r>
                              </m:e>
                            </m:acc>
                          </m:e>
                          <m:sup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𝑚𝑖𝑑</m:t>
                            </m:r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.</m:t>
                            </m:r>
                          </m:sup>
                        </m:sSup>
                      </m:oMath>
                    </m:oMathPara>
                  </a14:m>
                  <a:endParaRPr lang="en-US" dirty="0">
                    <a:solidFill>
                      <a:srgbClr val="0070C0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0271" y="2733359"/>
                  <a:ext cx="915148" cy="378245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570271" y="3548961"/>
                  <a:ext cx="915148" cy="3929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̅"/>
                                <m:ctrlPr>
                                  <a:rPr lang="en-US" i="1" dirty="0" smtClean="0">
                                    <a:solidFill>
                                      <a:srgbClr val="0070C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dirty="0" smtClean="0">
                                    <a:solidFill>
                                      <a:srgbClr val="0070C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  <m:t>𝐶</m:t>
                                </m:r>
                              </m:e>
                            </m:acc>
                          </m:e>
                          <m:sup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𝑖𝑛𝑓𝑙𝑒𝑥</m:t>
                            </m:r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.</m:t>
                            </m:r>
                          </m:sup>
                        </m:sSup>
                      </m:oMath>
                    </m:oMathPara>
                  </a14:m>
                  <a:endParaRPr lang="en-US" dirty="0">
                    <a:solidFill>
                      <a:srgbClr val="0070C0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0271" y="3548961"/>
                  <a:ext cx="915148" cy="39299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3" name="Freeform 22"/>
            <p:cNvSpPr/>
            <p:nvPr/>
          </p:nvSpPr>
          <p:spPr>
            <a:xfrm>
              <a:off x="8257830" y="1972711"/>
              <a:ext cx="1678898" cy="1374608"/>
            </a:xfrm>
            <a:custGeom>
              <a:avLst/>
              <a:gdLst>
                <a:gd name="connsiteX0" fmla="*/ 637 w 1620112"/>
                <a:gd name="connsiteY0" fmla="*/ 1358429 h 1369366"/>
                <a:gd name="connsiteX1" fmla="*/ 705175 w 1620112"/>
                <a:gd name="connsiteY1" fmla="*/ 503989 h 1369366"/>
                <a:gd name="connsiteX2" fmla="*/ 1619575 w 1620112"/>
                <a:gd name="connsiteY2" fmla="*/ 9314 h 1369366"/>
                <a:gd name="connsiteX3" fmla="*/ 825096 w 1620112"/>
                <a:gd name="connsiteY3" fmla="*/ 923714 h 1369366"/>
                <a:gd name="connsiteX4" fmla="*/ 637 w 1620112"/>
                <a:gd name="connsiteY4" fmla="*/ 1358429 h 136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0112" h="1369366">
                  <a:moveTo>
                    <a:pt x="637" y="1358429"/>
                  </a:moveTo>
                  <a:cubicBezTo>
                    <a:pt x="-19350" y="1288475"/>
                    <a:pt x="435352" y="728841"/>
                    <a:pt x="705175" y="503989"/>
                  </a:cubicBezTo>
                  <a:cubicBezTo>
                    <a:pt x="974998" y="279137"/>
                    <a:pt x="1599588" y="-60640"/>
                    <a:pt x="1619575" y="9314"/>
                  </a:cubicBezTo>
                  <a:cubicBezTo>
                    <a:pt x="1639562" y="79268"/>
                    <a:pt x="1097417" y="698862"/>
                    <a:pt x="825096" y="923714"/>
                  </a:cubicBezTo>
                  <a:cubicBezTo>
                    <a:pt x="552775" y="1148566"/>
                    <a:pt x="20624" y="1428383"/>
                    <a:pt x="637" y="1358429"/>
                  </a:cubicBezTo>
                  <a:close/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7532001" y="2572828"/>
              <a:ext cx="1332000" cy="0"/>
            </a:xfrm>
            <a:prstGeom prst="line">
              <a:avLst/>
            </a:prstGeom>
            <a:ln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8904905" y="2567831"/>
              <a:ext cx="0" cy="1366603"/>
            </a:xfrm>
            <a:prstGeom prst="line">
              <a:avLst/>
            </a:prstGeom>
            <a:ln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7532001" y="3055012"/>
              <a:ext cx="1332000" cy="0"/>
            </a:xfrm>
            <a:prstGeom prst="line">
              <a:avLst/>
            </a:prstGeom>
            <a:ln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35"/>
                <p:cNvSpPr txBox="1"/>
                <p:nvPr/>
              </p:nvSpPr>
              <p:spPr>
                <a:xfrm>
                  <a:off x="5646621" y="2660015"/>
                  <a:ext cx="915148" cy="3769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i="1" dirty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̃"/>
                                <m:ctrlPr>
                                  <a:rPr lang="en-US" i="1" dirty="0" smtClean="0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dirty="0" smtClean="0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  <m:t>𝐶</m:t>
                                </m:r>
                              </m:e>
                            </m:acc>
                          </m:e>
                          <m:sup>
                            <m:r>
                              <a:rPr lang="en-US" b="0" i="1" dirty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𝑓𝑙𝑒𝑥</m:t>
                            </m:r>
                          </m:sup>
                        </m:sSup>
                      </m:oMath>
                    </m:oMathPara>
                  </a14:m>
                  <a:endParaRPr lang="en-US" dirty="0">
                    <a:solidFill>
                      <a:srgbClr val="FF0000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36" name="TextBox 3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6621" y="2660015"/>
                  <a:ext cx="915148" cy="376963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TextBox 36"/>
                <p:cNvSpPr txBox="1"/>
                <p:nvPr/>
              </p:nvSpPr>
              <p:spPr>
                <a:xfrm>
                  <a:off x="5646621" y="3347319"/>
                  <a:ext cx="915148" cy="3782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i="1" dirty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̃"/>
                                <m:ctrlPr>
                                  <a:rPr lang="en-US" i="1" dirty="0" smtClean="0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dirty="0" smtClean="0">
                                    <a:solidFill>
                                      <a:srgbClr val="FF000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  <m:t>𝐶</m:t>
                                </m:r>
                              </m:e>
                            </m:acc>
                          </m:e>
                          <m:sup>
                            <m:r>
                              <a:rPr lang="en-US" b="0" i="1" dirty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𝑖𝑛𝑓𝑙𝑒𝑥</m:t>
                            </m:r>
                            <m:r>
                              <a:rPr lang="en-US" b="0" i="1" dirty="0" smtClean="0">
                                <a:solidFill>
                                  <a:srgbClr val="FF000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.</m:t>
                            </m:r>
                          </m:sup>
                        </m:sSup>
                      </m:oMath>
                    </m:oMathPara>
                  </a14:m>
                  <a:endParaRPr lang="en-US" dirty="0">
                    <a:solidFill>
                      <a:srgbClr val="FF0000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37" name="TextBox 3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46621" y="3347319"/>
                  <a:ext cx="915148" cy="378245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8" name="Left Brace 37"/>
            <p:cNvSpPr/>
            <p:nvPr/>
          </p:nvSpPr>
          <p:spPr>
            <a:xfrm>
              <a:off x="1394497" y="3653611"/>
              <a:ext cx="870178" cy="171135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Left Brace 38"/>
            <p:cNvSpPr/>
            <p:nvPr/>
          </p:nvSpPr>
          <p:spPr>
            <a:xfrm>
              <a:off x="1394497" y="2309251"/>
              <a:ext cx="878057" cy="1343151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Left Brace 39"/>
            <p:cNvSpPr/>
            <p:nvPr/>
          </p:nvSpPr>
          <p:spPr>
            <a:xfrm>
              <a:off x="6500179" y="3055013"/>
              <a:ext cx="1050986" cy="879422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Left Brace 40"/>
            <p:cNvSpPr/>
            <p:nvPr/>
          </p:nvSpPr>
          <p:spPr>
            <a:xfrm>
              <a:off x="6492547" y="2567831"/>
              <a:ext cx="1066498" cy="487181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7535936" y="3254623"/>
              <a:ext cx="2385935" cy="0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551165" y="2147849"/>
              <a:ext cx="2385935" cy="0"/>
            </a:xfrm>
            <a:prstGeom prst="line">
              <a:avLst/>
            </a:prstGeom>
            <a:ln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" name="TextBox 44"/>
                <p:cNvSpPr txBox="1"/>
                <p:nvPr/>
              </p:nvSpPr>
              <p:spPr>
                <a:xfrm>
                  <a:off x="10426789" y="2539622"/>
                  <a:ext cx="915148" cy="37824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̅"/>
                                <m:ctrlPr>
                                  <a:rPr lang="en-US" i="1" dirty="0" smtClean="0">
                                    <a:solidFill>
                                      <a:srgbClr val="0070C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dirty="0" smtClean="0">
                                    <a:solidFill>
                                      <a:srgbClr val="0070C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  <m:t>𝐶</m:t>
                                </m:r>
                              </m:e>
                            </m:acc>
                          </m:e>
                          <m:sup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𝑚𝑖𝑑</m:t>
                            </m:r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.</m:t>
                            </m:r>
                          </m:sup>
                        </m:sSup>
                      </m:oMath>
                    </m:oMathPara>
                  </a14:m>
                  <a:endParaRPr lang="en-US" dirty="0">
                    <a:solidFill>
                      <a:srgbClr val="0070C0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>
            <p:sp>
              <p:nvSpPr>
                <p:cNvPr id="45" name="TextBox 4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26789" y="2539622"/>
                  <a:ext cx="915148" cy="37824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Box 45"/>
                <p:cNvSpPr txBox="1"/>
                <p:nvPr/>
              </p:nvSpPr>
              <p:spPr>
                <a:xfrm>
                  <a:off x="10530915" y="3450236"/>
                  <a:ext cx="915148" cy="3929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̅"/>
                                <m:ctrlPr>
                                  <a:rPr lang="en-US" i="1" dirty="0" smtClean="0">
                                    <a:solidFill>
                                      <a:srgbClr val="0070C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dirty="0" smtClean="0">
                                    <a:solidFill>
                                      <a:srgbClr val="0070C0"/>
                                    </a:solidFill>
                                    <a:latin typeface="Cambria Math" charset="0"/>
                                    <a:ea typeface="Helvetica" charset="0"/>
                                    <a:cs typeface="Helvetica" charset="0"/>
                                  </a:rPr>
                                  <m:t>𝐶</m:t>
                                </m:r>
                              </m:e>
                            </m:acc>
                          </m:e>
                          <m:sup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𝑖𝑛𝑓𝑙𝑒𝑥</m:t>
                            </m:r>
                            <m:r>
                              <a:rPr lang="en-US" b="0" i="1" dirty="0" smtClean="0">
                                <a:solidFill>
                                  <a:srgbClr val="0070C0"/>
                                </a:solidFill>
                                <a:latin typeface="Cambria Math" charset="0"/>
                                <a:ea typeface="Helvetica" charset="0"/>
                                <a:cs typeface="Helvetica" charset="0"/>
                              </a:rPr>
                              <m:t>.</m:t>
                            </m:r>
                          </m:sup>
                        </m:sSup>
                      </m:oMath>
                    </m:oMathPara>
                  </a14:m>
                  <a:endParaRPr lang="en-US" dirty="0">
                    <a:solidFill>
                      <a:srgbClr val="0070C0"/>
                    </a:solidFill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mc:Choice>
          <mc:Fallback xmlns="">
            <p:sp>
              <p:nvSpPr>
                <p:cNvPr id="46" name="TextBox 4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30915" y="3450236"/>
                  <a:ext cx="915148" cy="392993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1" name="Left Brace 50"/>
            <p:cNvSpPr/>
            <p:nvPr/>
          </p:nvSpPr>
          <p:spPr>
            <a:xfrm rot="10800000">
              <a:off x="9645795" y="3273852"/>
              <a:ext cx="870178" cy="660161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Left Brace 51"/>
            <p:cNvSpPr/>
            <p:nvPr/>
          </p:nvSpPr>
          <p:spPr>
            <a:xfrm rot="10800000">
              <a:off x="9641853" y="2147848"/>
              <a:ext cx="878057" cy="110284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394540" y="1577839"/>
              <a:ext cx="299803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en-US" b="1" dirty="0"/>
            </a:p>
          </p:txBody>
        </p:sp>
        <p:sp>
          <p:nvSpPr>
            <p:cNvPr id="54" name="Notched Right Arrow 53"/>
            <p:cNvSpPr/>
            <p:nvPr/>
          </p:nvSpPr>
          <p:spPr>
            <a:xfrm>
              <a:off x="4832618" y="2939626"/>
              <a:ext cx="926672" cy="377095"/>
            </a:xfrm>
            <a:prstGeom prst="notchedRightArrow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871789" y="5072989"/>
            <a:ext cx="3471224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Technology Simulation</a:t>
            </a:r>
            <a:endParaRPr lang="en-US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6115" y="1239177"/>
            <a:ext cx="7882572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Market Simulation</a:t>
            </a:r>
            <a:endParaRPr lang="en-US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6115" y="3999839"/>
            <a:ext cx="2205674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Cost</a:t>
            </a:r>
            <a:endParaRPr lang="en-US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66115" y="2720294"/>
            <a:ext cx="2205674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Revenue</a:t>
            </a:r>
            <a:endParaRPr lang="en-US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04564" y="2723727"/>
            <a:ext cx="2205674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Risk</a:t>
            </a:r>
            <a:endParaRPr lang="en-US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343013" y="2723727"/>
            <a:ext cx="2205674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Market Constraints</a:t>
            </a:r>
            <a:endParaRPr lang="en-US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343013" y="3999839"/>
            <a:ext cx="2205674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Technology Constraints</a:t>
            </a:r>
            <a:endParaRPr lang="en-US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504564" y="971550"/>
            <a:ext cx="0" cy="2676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94679" y="429177"/>
            <a:ext cx="3757612" cy="540000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Generation Capacity by </a:t>
            </a:r>
            <a:r>
              <a:rPr lang="en-US" sz="1400" i="1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Fuel Type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710238" y="971550"/>
            <a:ext cx="0" cy="2676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791075" y="464405"/>
            <a:ext cx="3757612" cy="540000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Consumption profile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178722" y="1978722"/>
            <a:ext cx="2150266" cy="540000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Price (Determinate part) 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532268" y="1978722"/>
            <a:ext cx="2150266" cy="540000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Price </a:t>
            </a:r>
            <a:r>
              <a:rPr lang="en-US" sz="1400" i="1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(Stochastic part</a:t>
            </a:r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) 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885814" y="1978722"/>
            <a:ext cx="2800985" cy="540000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Trading volume</a:t>
            </a:r>
          </a:p>
          <a:p>
            <a:pPr algn="ctr"/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Flexible/ Inflexible Capacity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0" name="Straight Arrow Connector 19"/>
          <p:cNvCxnSpPr>
            <a:endCxn id="17" idx="0"/>
          </p:cNvCxnSpPr>
          <p:nvPr/>
        </p:nvCxnSpPr>
        <p:spPr>
          <a:xfrm>
            <a:off x="2249649" y="1779177"/>
            <a:ext cx="0" cy="1995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7" idx="2"/>
          </p:cNvCxnSpPr>
          <p:nvPr/>
        </p:nvCxnSpPr>
        <p:spPr>
          <a:xfrm>
            <a:off x="2253855" y="2518722"/>
            <a:ext cx="0" cy="2015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588047" y="1788697"/>
            <a:ext cx="0" cy="1995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592253" y="2528242"/>
            <a:ext cx="0" cy="2015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7431260" y="1788697"/>
            <a:ext cx="0" cy="1995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7435466" y="2528242"/>
            <a:ext cx="0" cy="2015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157537" y="5789362"/>
            <a:ext cx="2900363" cy="540000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System size (Number of EVs)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Arrow Connector 34"/>
          <p:cNvCxnSpPr>
            <a:stCxn id="34" idx="1"/>
            <a:endCxn id="6" idx="2"/>
          </p:cNvCxnSpPr>
          <p:nvPr/>
        </p:nvCxnSpPr>
        <p:spPr>
          <a:xfrm flipH="1" flipV="1">
            <a:off x="1768952" y="4539839"/>
            <a:ext cx="1388585" cy="1519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4" idx="3"/>
            <a:endCxn id="10" idx="2"/>
          </p:cNvCxnSpPr>
          <p:nvPr/>
        </p:nvCxnSpPr>
        <p:spPr>
          <a:xfrm flipV="1">
            <a:off x="6057900" y="4539839"/>
            <a:ext cx="1387950" cy="1519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4" idx="0"/>
            <a:endCxn id="4" idx="2"/>
          </p:cNvCxnSpPr>
          <p:nvPr/>
        </p:nvCxnSpPr>
        <p:spPr>
          <a:xfrm flipH="1" flipV="1">
            <a:off x="4607401" y="5612989"/>
            <a:ext cx="318" cy="1763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4391606" y="4680982"/>
            <a:ext cx="1551938" cy="271836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System State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9" name="Straight Arrow Connector 48"/>
          <p:cNvCxnSpPr>
            <a:stCxn id="47" idx="3"/>
            <a:endCxn id="10" idx="1"/>
          </p:cNvCxnSpPr>
          <p:nvPr/>
        </p:nvCxnSpPr>
        <p:spPr>
          <a:xfrm flipV="1">
            <a:off x="5943544" y="4269839"/>
            <a:ext cx="399469" cy="5470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" idx="0"/>
            <a:endCxn id="47" idx="2"/>
          </p:cNvCxnSpPr>
          <p:nvPr/>
        </p:nvCxnSpPr>
        <p:spPr>
          <a:xfrm flipV="1">
            <a:off x="4607401" y="4952818"/>
            <a:ext cx="560174" cy="120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357188" y="2528242"/>
            <a:ext cx="5472000" cy="2098374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6019164" y="2527580"/>
            <a:ext cx="2638649" cy="2098374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3513221" y="3371653"/>
            <a:ext cx="2150266" cy="540000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Objective Function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6356127" y="3373724"/>
            <a:ext cx="2150266" cy="540000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Constraints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9" name="Right Arrow 98"/>
          <p:cNvSpPr/>
          <p:nvPr/>
        </p:nvSpPr>
        <p:spPr>
          <a:xfrm>
            <a:off x="242888" y="2169512"/>
            <a:ext cx="9729788" cy="2814510"/>
          </a:xfrm>
          <a:prstGeom prst="rightArrow">
            <a:avLst>
              <a:gd name="adj1" fmla="val 80458"/>
              <a:gd name="adj2" fmla="val 50000"/>
            </a:avLst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/>
        </p:nvSpPr>
        <p:spPr>
          <a:xfrm rot="16200000">
            <a:off x="7967036" y="3335849"/>
            <a:ext cx="2150266" cy="540000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Optimization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332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263065" y="2106534"/>
            <a:ext cx="487734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Market Simulation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6263065" y="2802861"/>
            <a:ext cx="1655104" cy="5400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Price (Determinate part) 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5" name="Parallelogram 24"/>
          <p:cNvSpPr/>
          <p:nvPr/>
        </p:nvSpPr>
        <p:spPr>
          <a:xfrm>
            <a:off x="6263065" y="1390815"/>
            <a:ext cx="2357088" cy="540000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Generation Capacity by Fuel </a:t>
            </a:r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Type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5" name="Parallelogram 44"/>
          <p:cNvSpPr/>
          <p:nvPr/>
        </p:nvSpPr>
        <p:spPr>
          <a:xfrm>
            <a:off x="8783317" y="1388001"/>
            <a:ext cx="2357088" cy="540000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Consumption Profile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6" name="Straight Arrow Connector 45"/>
          <p:cNvCxnSpPr>
            <a:stCxn id="25" idx="4"/>
          </p:cNvCxnSpPr>
          <p:nvPr/>
        </p:nvCxnSpPr>
        <p:spPr>
          <a:xfrm>
            <a:off x="7441609" y="1930815"/>
            <a:ext cx="0" cy="1757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45" idx="3"/>
          </p:cNvCxnSpPr>
          <p:nvPr/>
        </p:nvCxnSpPr>
        <p:spPr>
          <a:xfrm>
            <a:off x="9894361" y="1928001"/>
            <a:ext cx="0" cy="1785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>
          <a:xfrm>
            <a:off x="8032955" y="2802861"/>
            <a:ext cx="1544810" cy="5400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Price </a:t>
            </a:r>
            <a:r>
              <a:rPr lang="en-US" sz="1400" i="1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(Stochastic part</a:t>
            </a:r>
            <a:r>
              <a:rPr lang="en-US" sz="1400" i="1" dirty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) 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8" name="Rounded Rectangle 57"/>
          <p:cNvSpPr/>
          <p:nvPr/>
        </p:nvSpPr>
        <p:spPr>
          <a:xfrm>
            <a:off x="9688059" y="2802861"/>
            <a:ext cx="1544810" cy="5400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Trading volume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9" name="Straight Arrow Connector 58"/>
          <p:cNvCxnSpPr>
            <a:endCxn id="2" idx="0"/>
          </p:cNvCxnSpPr>
          <p:nvPr/>
        </p:nvCxnSpPr>
        <p:spPr>
          <a:xfrm>
            <a:off x="7090617" y="2646534"/>
            <a:ext cx="0" cy="1563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endCxn id="62" idx="0"/>
          </p:cNvCxnSpPr>
          <p:nvPr/>
        </p:nvCxnSpPr>
        <p:spPr>
          <a:xfrm>
            <a:off x="8771794" y="2641766"/>
            <a:ext cx="0" cy="1563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58" idx="0"/>
          </p:cNvCxnSpPr>
          <p:nvPr/>
        </p:nvCxnSpPr>
        <p:spPr>
          <a:xfrm>
            <a:off x="10460464" y="2641766"/>
            <a:ext cx="0" cy="161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6263065" y="3499188"/>
            <a:ext cx="1655103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Revenue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8032955" y="3502621"/>
            <a:ext cx="154481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Risk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9688058" y="3502621"/>
            <a:ext cx="1566055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Market Constraints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1" name="Straight Arrow Connector 70"/>
          <p:cNvCxnSpPr>
            <a:endCxn id="71" idx="0"/>
          </p:cNvCxnSpPr>
          <p:nvPr/>
        </p:nvCxnSpPr>
        <p:spPr>
          <a:xfrm>
            <a:off x="7100140" y="3341864"/>
            <a:ext cx="0" cy="1563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8781317" y="3337096"/>
            <a:ext cx="0" cy="1563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>
            <a:off x="10469987" y="3337096"/>
            <a:ext cx="0" cy="161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/>
          <p:cNvSpPr/>
          <p:nvPr/>
        </p:nvSpPr>
        <p:spPr>
          <a:xfrm>
            <a:off x="1036619" y="3502621"/>
            <a:ext cx="1655103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Cost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4464401" y="3506748"/>
            <a:ext cx="1655103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Technology Constraints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2806509" y="2125035"/>
            <a:ext cx="1655103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Technology Simulation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8" name="Rounded Rectangle 77"/>
          <p:cNvSpPr/>
          <p:nvPr/>
        </p:nvSpPr>
        <p:spPr>
          <a:xfrm>
            <a:off x="2861655" y="2802861"/>
            <a:ext cx="1544810" cy="5400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System State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0" name="Straight Arrow Connector 79"/>
          <p:cNvCxnSpPr>
            <a:stCxn id="78" idx="3"/>
            <a:endCxn id="76" idx="0"/>
          </p:cNvCxnSpPr>
          <p:nvPr/>
        </p:nvCxnSpPr>
        <p:spPr>
          <a:xfrm>
            <a:off x="4406465" y="3072861"/>
            <a:ext cx="885488" cy="4338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77" idx="2"/>
            <a:endCxn id="78" idx="0"/>
          </p:cNvCxnSpPr>
          <p:nvPr/>
        </p:nvCxnSpPr>
        <p:spPr>
          <a:xfrm flipH="1">
            <a:off x="3634060" y="2665035"/>
            <a:ext cx="1" cy="1378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88" idx="2"/>
            <a:endCxn id="76" idx="0"/>
          </p:cNvCxnSpPr>
          <p:nvPr/>
        </p:nvCxnSpPr>
        <p:spPr>
          <a:xfrm>
            <a:off x="4745104" y="1658001"/>
            <a:ext cx="546849" cy="18487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Parallelogram 87"/>
          <p:cNvSpPr/>
          <p:nvPr/>
        </p:nvSpPr>
        <p:spPr>
          <a:xfrm>
            <a:off x="2455516" y="1388001"/>
            <a:ext cx="2357088" cy="540000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System Size (Number of EVs)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90" name="Straight Arrow Connector 89"/>
          <p:cNvCxnSpPr>
            <a:stCxn id="88" idx="4"/>
            <a:endCxn id="77" idx="0"/>
          </p:cNvCxnSpPr>
          <p:nvPr/>
        </p:nvCxnSpPr>
        <p:spPr>
          <a:xfrm>
            <a:off x="3634060" y="1928001"/>
            <a:ext cx="1" cy="1970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88" idx="5"/>
            <a:endCxn id="75" idx="0"/>
          </p:cNvCxnSpPr>
          <p:nvPr/>
        </p:nvCxnSpPr>
        <p:spPr>
          <a:xfrm flipH="1">
            <a:off x="1864171" y="1658001"/>
            <a:ext cx="658845" cy="18446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tangle 123"/>
          <p:cNvSpPr/>
          <p:nvPr/>
        </p:nvSpPr>
        <p:spPr>
          <a:xfrm>
            <a:off x="1864171" y="4642566"/>
            <a:ext cx="8605816" cy="7043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Optimization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4464401" y="4724752"/>
            <a:ext cx="1655103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Objective Function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7978698" y="4738948"/>
            <a:ext cx="1655103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Constraints</a:t>
            </a:r>
            <a:endParaRPr lang="en-US" sz="1400" b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Arrow Connector 126"/>
          <p:cNvCxnSpPr>
            <a:stCxn id="75" idx="2"/>
            <a:endCxn id="125" idx="0"/>
          </p:cNvCxnSpPr>
          <p:nvPr/>
        </p:nvCxnSpPr>
        <p:spPr>
          <a:xfrm>
            <a:off x="1864171" y="4042621"/>
            <a:ext cx="3427782" cy="6821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68" idx="2"/>
            <a:endCxn id="125" idx="0"/>
          </p:cNvCxnSpPr>
          <p:nvPr/>
        </p:nvCxnSpPr>
        <p:spPr>
          <a:xfrm flipH="1">
            <a:off x="5291953" y="4039188"/>
            <a:ext cx="1798664" cy="6855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69" idx="2"/>
            <a:endCxn id="125" idx="0"/>
          </p:cNvCxnSpPr>
          <p:nvPr/>
        </p:nvCxnSpPr>
        <p:spPr>
          <a:xfrm flipH="1">
            <a:off x="5291953" y="4042621"/>
            <a:ext cx="3513407" cy="6821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76" idx="2"/>
            <a:endCxn id="126" idx="0"/>
          </p:cNvCxnSpPr>
          <p:nvPr/>
        </p:nvCxnSpPr>
        <p:spPr>
          <a:xfrm>
            <a:off x="5291953" y="4046748"/>
            <a:ext cx="3514297" cy="69220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stCxn id="70" idx="2"/>
            <a:endCxn id="126" idx="0"/>
          </p:cNvCxnSpPr>
          <p:nvPr/>
        </p:nvCxnSpPr>
        <p:spPr>
          <a:xfrm flipH="1">
            <a:off x="8806250" y="4042621"/>
            <a:ext cx="1664836" cy="696327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88" idx="2"/>
            <a:endCxn id="25" idx="5"/>
          </p:cNvCxnSpPr>
          <p:nvPr/>
        </p:nvCxnSpPr>
        <p:spPr>
          <a:xfrm>
            <a:off x="4745104" y="1658001"/>
            <a:ext cx="1585461" cy="281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endCxn id="45" idx="0"/>
          </p:cNvCxnSpPr>
          <p:nvPr/>
        </p:nvCxnSpPr>
        <p:spPr>
          <a:xfrm>
            <a:off x="9961861" y="1183568"/>
            <a:ext cx="0" cy="204433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>
            <a:stCxn id="88" idx="2"/>
          </p:cNvCxnSpPr>
          <p:nvPr/>
        </p:nvCxnSpPr>
        <p:spPr>
          <a:xfrm flipV="1">
            <a:off x="4745104" y="1183568"/>
            <a:ext cx="841309" cy="474433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 flipH="1">
            <a:off x="5586413" y="1183568"/>
            <a:ext cx="4375448" cy="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Parallelogram 161"/>
          <p:cNvSpPr/>
          <p:nvPr/>
        </p:nvSpPr>
        <p:spPr>
          <a:xfrm>
            <a:off x="3114675" y="5615121"/>
            <a:ext cx="2913776" cy="540000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Optimal operating plan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3" name="Parallelogram 162"/>
          <p:cNvSpPr/>
          <p:nvPr/>
        </p:nvSpPr>
        <p:spPr>
          <a:xfrm>
            <a:off x="6263064" y="5615121"/>
            <a:ext cx="3424993" cy="540000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i="1" dirty="0" smtClean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rPr>
              <a:t>Operating revenue, cost, risk</a:t>
            </a:r>
            <a:endParaRPr lang="en-US" sz="1400" i="1" dirty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64" name="Straight Arrow Connector 163"/>
          <p:cNvCxnSpPr>
            <a:stCxn id="124" idx="2"/>
            <a:endCxn id="162" idx="0"/>
          </p:cNvCxnSpPr>
          <p:nvPr/>
        </p:nvCxnSpPr>
        <p:spPr>
          <a:xfrm flipH="1">
            <a:off x="4571563" y="5346938"/>
            <a:ext cx="1595516" cy="268183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>
            <a:stCxn id="162" idx="2"/>
            <a:endCxn id="163" idx="5"/>
          </p:cNvCxnSpPr>
          <p:nvPr/>
        </p:nvCxnSpPr>
        <p:spPr>
          <a:xfrm>
            <a:off x="5960951" y="5885121"/>
            <a:ext cx="369613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269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152</Words>
  <Application>Microsoft Macintosh PowerPoint</Application>
  <PresentationFormat>Widescreen</PresentationFormat>
  <Paragraphs>47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Calibri</vt:lpstr>
      <vt:lpstr>Calibri Light</vt:lpstr>
      <vt:lpstr>Cambria Math</vt:lpstr>
      <vt:lpstr>Helvetica</vt:lpstr>
      <vt:lpstr>Helvetica Neue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gLKMPh0lFs@student.ethz.ch</dc:creator>
  <cp:lastModifiedBy>gLKMPh0lFs@student.ethz.ch</cp:lastModifiedBy>
  <cp:revision>13</cp:revision>
  <dcterms:created xsi:type="dcterms:W3CDTF">2018-02-20T09:30:17Z</dcterms:created>
  <dcterms:modified xsi:type="dcterms:W3CDTF">2018-02-20T19:01:44Z</dcterms:modified>
</cp:coreProperties>
</file>

<file path=docProps/thumbnail.jpeg>
</file>